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F2FE2-2C36-4BE8-BCC1-1D55262B179E}" type="datetimeFigureOut">
              <a:rPr lang="ar-SA" smtClean="0"/>
              <a:pPr/>
              <a:t>05/03/38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A7B1-D412-4199-9610-A6AF02E9D32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743086"/>
          </a:xfrm>
        </p:spPr>
        <p:txBody>
          <a:bodyPr/>
          <a:lstStyle/>
          <a:p>
            <a:r>
              <a:rPr lang="en-US" dirty="0" smtClean="0"/>
              <a:t>Neurological diseases in tropics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1924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Mustafa A. A. kassem</a:t>
            </a:r>
          </a:p>
          <a:p>
            <a:r>
              <a:rPr lang="en-US" dirty="0" smtClean="0"/>
              <a:t>Assistant lecturer of tropical medicine &amp; gastroenterology.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neurological diseases in tropics: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b="1" dirty="0" smtClean="0"/>
              <a:t>Infectious:-</a:t>
            </a:r>
          </a:p>
          <a:p>
            <a:pPr algn="l">
              <a:buNone/>
            </a:pPr>
            <a:r>
              <a:rPr lang="en-US" dirty="0" smtClean="0"/>
              <a:t>Direct </a:t>
            </a:r>
            <a:r>
              <a:rPr lang="en-US" dirty="0"/>
              <a:t>effect on </a:t>
            </a:r>
            <a:r>
              <a:rPr lang="en-US" dirty="0" smtClean="0"/>
              <a:t>CNS</a:t>
            </a:r>
          </a:p>
          <a:p>
            <a:pPr algn="l">
              <a:buNone/>
            </a:pPr>
            <a:r>
              <a:rPr lang="en-US" dirty="0" smtClean="0"/>
              <a:t>           </a:t>
            </a:r>
            <a:r>
              <a:rPr lang="en-US" b="1" dirty="0" smtClean="0"/>
              <a:t> </a:t>
            </a:r>
            <a:r>
              <a:rPr lang="en-US" dirty="0" smtClean="0"/>
              <a:t>Bacteria: </a:t>
            </a:r>
            <a:r>
              <a:rPr lang="en-US" dirty="0" err="1"/>
              <a:t>Meningococcus</a:t>
            </a:r>
            <a:r>
              <a:rPr lang="en-US" dirty="0"/>
              <a:t>, Streptococcus, </a:t>
            </a:r>
            <a:r>
              <a:rPr lang="en-US" dirty="0" err="1"/>
              <a:t>Haemophylus</a:t>
            </a:r>
            <a:r>
              <a:rPr lang="en-US" dirty="0"/>
              <a:t> </a:t>
            </a:r>
            <a:r>
              <a:rPr lang="en-US" dirty="0" err="1"/>
              <a:t>influenzae</a:t>
            </a:r>
            <a:r>
              <a:rPr lang="en-US" dirty="0"/>
              <a:t>, </a:t>
            </a:r>
            <a:r>
              <a:rPr lang="en-US" dirty="0" err="1" smtClean="0"/>
              <a:t>tuberculous</a:t>
            </a:r>
            <a:endParaRPr lang="en-US" dirty="0" smtClean="0"/>
          </a:p>
          <a:p>
            <a:pPr algn="l">
              <a:buNone/>
            </a:pPr>
            <a:r>
              <a:rPr lang="ar-SA" dirty="0" smtClean="0"/>
              <a:t>:</a:t>
            </a:r>
            <a:r>
              <a:rPr lang="en-US" dirty="0" smtClean="0"/>
              <a:t>            </a:t>
            </a:r>
            <a:r>
              <a:rPr lang="en-US" dirty="0"/>
              <a:t>Viruses</a:t>
            </a:r>
          </a:p>
          <a:p>
            <a:pPr algn="l">
              <a:buNone/>
            </a:pPr>
            <a:r>
              <a:rPr lang="fr-FR" dirty="0" err="1"/>
              <a:t>Arboviruses</a:t>
            </a:r>
            <a:r>
              <a:rPr lang="fr-FR" dirty="0"/>
              <a:t>, herpes </a:t>
            </a:r>
            <a:r>
              <a:rPr lang="fr-FR" dirty="0" err="1"/>
              <a:t>viruses</a:t>
            </a:r>
            <a:r>
              <a:rPr lang="fr-FR" dirty="0"/>
              <a:t>, </a:t>
            </a:r>
            <a:r>
              <a:rPr lang="fr-FR" dirty="0" err="1"/>
              <a:t>enteroviruses</a:t>
            </a:r>
            <a:r>
              <a:rPr lang="fr-FR" dirty="0"/>
              <a:t>, </a:t>
            </a:r>
            <a:r>
              <a:rPr lang="fr-FR" dirty="0" err="1" smtClean="0"/>
              <a:t>rabies</a:t>
            </a:r>
            <a:endParaRPr lang="fr-FR" dirty="0" smtClean="0"/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ar-SA" dirty="0" smtClean="0"/>
              <a:t> 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Parasitic:</a:t>
            </a:r>
          </a:p>
          <a:p>
            <a:pPr algn="l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2" y="1071546"/>
          <a:ext cx="8739206" cy="549212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818981"/>
                <a:gridCol w="1920225"/>
              </a:tblGrid>
              <a:tr h="1910304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Malaria (Plasmodium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falcipaurm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Amoebiasis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Entaboema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histolytica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Toxoplasmosis</a:t>
                      </a:r>
                    </a:p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African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trypanosomiasis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Trypanosoma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brucei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gambiense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rhodesiense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protozoal</a:t>
                      </a:r>
                      <a:endParaRPr lang="ar-SA" dirty="0"/>
                    </a:p>
                  </a:txBody>
                  <a:tcPr/>
                </a:tc>
              </a:tr>
              <a:tr h="11939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Paragonimiasis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schistosomiasis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(esp.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Schistosoma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japonicum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/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Trematodes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(Flukes)</a:t>
                      </a:r>
                    </a:p>
                    <a:p>
                      <a:pPr algn="l" rtl="1"/>
                      <a:endParaRPr lang="ar-SA" dirty="0"/>
                    </a:p>
                  </a:txBody>
                  <a:tcPr/>
                </a:tc>
              </a:tr>
              <a:tr h="11939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Cysticercosis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Taenia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solium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hydatidosis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Echinococcus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granulosa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/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Cestodes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(tapeworms)</a:t>
                      </a:r>
                    </a:p>
                    <a:p>
                      <a:pPr algn="l" rtl="1"/>
                      <a:endParaRPr lang="ar-SA" dirty="0"/>
                    </a:p>
                  </a:txBody>
                  <a:tcPr/>
                </a:tc>
              </a:tr>
              <a:tr h="1193940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Ascariasis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Ascaris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lumbricoides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, Trichinosis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Trichonella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spiralis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Nemotodes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(round worms)</a:t>
                      </a:r>
                    </a:p>
                    <a:p>
                      <a:pPr algn="l"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635798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Spirochetes</a:t>
            </a:r>
          </a:p>
          <a:p>
            <a:pPr algn="l" rtl="0">
              <a:buNone/>
            </a:pPr>
            <a:r>
              <a:rPr lang="en-US" sz="2400" dirty="0" err="1"/>
              <a:t>Neurosyphilis</a:t>
            </a:r>
            <a:r>
              <a:rPr lang="en-US" sz="2400" dirty="0"/>
              <a:t> (</a:t>
            </a:r>
            <a:r>
              <a:rPr lang="en-US" sz="2400" dirty="0" err="1"/>
              <a:t>Treponema</a:t>
            </a:r>
            <a:r>
              <a:rPr lang="en-US" sz="2400" dirty="0"/>
              <a:t> </a:t>
            </a:r>
            <a:r>
              <a:rPr lang="en-US" sz="2400" dirty="0" err="1"/>
              <a:t>pallidum</a:t>
            </a:r>
            <a:r>
              <a:rPr lang="en-US" sz="2400" dirty="0"/>
              <a:t>) </a:t>
            </a:r>
            <a:endParaRPr lang="en-US" sz="2400" dirty="0" smtClean="0"/>
          </a:p>
          <a:p>
            <a:pPr algn="l" rtl="0">
              <a:buNone/>
            </a:pPr>
            <a:r>
              <a:rPr lang="en-US" sz="2400" dirty="0" err="1"/>
              <a:t>Leptospirosis</a:t>
            </a:r>
            <a:r>
              <a:rPr lang="en-US" sz="2400" dirty="0"/>
              <a:t> (</a:t>
            </a:r>
            <a:r>
              <a:rPr lang="en-US" sz="2400" dirty="0" err="1"/>
              <a:t>Leptospira</a:t>
            </a:r>
            <a:r>
              <a:rPr lang="en-US" sz="2400" dirty="0"/>
              <a:t> species) </a:t>
            </a:r>
            <a:endParaRPr lang="en-US" sz="2400" dirty="0" smtClean="0"/>
          </a:p>
          <a:p>
            <a:pPr algn="l" rtl="0">
              <a:buNone/>
            </a:pPr>
            <a:r>
              <a:rPr lang="en-US" sz="2400" dirty="0"/>
              <a:t>Lyme disease (</a:t>
            </a:r>
            <a:r>
              <a:rPr lang="en-US" sz="2400" dirty="0" err="1"/>
              <a:t>Borrelia</a:t>
            </a:r>
            <a:r>
              <a:rPr lang="en-US" sz="2400" dirty="0"/>
              <a:t> </a:t>
            </a:r>
            <a:r>
              <a:rPr lang="en-US" sz="2400" dirty="0" err="1"/>
              <a:t>burgdorferi</a:t>
            </a:r>
            <a:r>
              <a:rPr lang="en-US" sz="2400" dirty="0"/>
              <a:t>)</a:t>
            </a:r>
          </a:p>
          <a:p>
            <a:pPr algn="l">
              <a:buNone/>
            </a:pPr>
            <a:r>
              <a:rPr lang="en-US" sz="2400" dirty="0"/>
              <a:t>Louse-borne/epidemic relapsing fever (B. </a:t>
            </a:r>
          </a:p>
          <a:p>
            <a:pPr algn="l">
              <a:buNone/>
            </a:pPr>
            <a:r>
              <a:rPr lang="en-US" sz="2400" dirty="0" err="1"/>
              <a:t>recurrentis</a:t>
            </a:r>
            <a:r>
              <a:rPr lang="en-US" sz="2400" dirty="0" smtClean="0"/>
              <a:t>)</a:t>
            </a:r>
          </a:p>
          <a:p>
            <a:pPr algn="l">
              <a:buNone/>
            </a:pPr>
            <a:r>
              <a:rPr lang="en-US" sz="2400" dirty="0"/>
              <a:t>Tick-borne/endemic- relapsing fever (B. </a:t>
            </a:r>
            <a:r>
              <a:rPr lang="en-US" sz="2400" dirty="0" err="1"/>
              <a:t>duttoni</a:t>
            </a:r>
            <a:r>
              <a:rPr lang="en-US" sz="2400" dirty="0" smtClean="0"/>
              <a:t>)</a:t>
            </a:r>
          </a:p>
          <a:p>
            <a:pPr algn="l">
              <a:buNone/>
            </a:pPr>
            <a:r>
              <a:rPr lang="en-US" dirty="0" err="1"/>
              <a:t>Rickettsiae</a:t>
            </a:r>
            <a:endParaRPr lang="en-US" dirty="0"/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sz="2600" dirty="0"/>
              <a:t>Epidemic/louse-borne typhus </a:t>
            </a:r>
            <a:r>
              <a:rPr lang="en-US" sz="2600" dirty="0" smtClean="0"/>
              <a:t>(</a:t>
            </a:r>
            <a:r>
              <a:rPr lang="en-US" sz="2600" dirty="0" err="1"/>
              <a:t>Rickettsia</a:t>
            </a:r>
            <a:r>
              <a:rPr lang="en-US" sz="2600" dirty="0"/>
              <a:t> </a:t>
            </a:r>
            <a:r>
              <a:rPr lang="en-US" sz="2600" dirty="0" err="1"/>
              <a:t>prowazekii</a:t>
            </a:r>
            <a:r>
              <a:rPr lang="en-US" sz="2600" dirty="0"/>
              <a:t>)</a:t>
            </a:r>
          </a:p>
          <a:p>
            <a:pPr algn="l" rtl="0">
              <a:buNone/>
            </a:pPr>
            <a:r>
              <a:rPr lang="en-US" sz="2600" dirty="0"/>
              <a:t>Endemic/</a:t>
            </a:r>
            <a:r>
              <a:rPr lang="en-US" sz="2600" dirty="0" err="1"/>
              <a:t>murine</a:t>
            </a:r>
            <a:r>
              <a:rPr lang="en-US" sz="2600" dirty="0"/>
              <a:t>/flea-borne typhus (R. </a:t>
            </a:r>
            <a:r>
              <a:rPr lang="en-US" sz="2600" dirty="0" err="1" smtClean="0"/>
              <a:t>typhi</a:t>
            </a:r>
            <a:r>
              <a:rPr lang="en-US" sz="2600" dirty="0" smtClean="0"/>
              <a:t>/ </a:t>
            </a:r>
            <a:r>
              <a:rPr lang="en-US" sz="2600" dirty="0" err="1" smtClean="0"/>
              <a:t>mooseri</a:t>
            </a:r>
            <a:r>
              <a:rPr lang="en-US" sz="2600" dirty="0" smtClean="0"/>
              <a:t>)</a:t>
            </a:r>
          </a:p>
          <a:p>
            <a:pPr algn="l" rtl="0">
              <a:buNone/>
            </a:pPr>
            <a:r>
              <a:rPr lang="en-US" sz="2600" dirty="0"/>
              <a:t>Rocky Mountain spotted fever (R. </a:t>
            </a:r>
            <a:r>
              <a:rPr lang="en-US" sz="2600" dirty="0" err="1"/>
              <a:t>rickettsii</a:t>
            </a:r>
            <a:r>
              <a:rPr lang="en-US" sz="2600" dirty="0"/>
              <a:t>)</a:t>
            </a:r>
          </a:p>
          <a:p>
            <a:pPr algn="l" rtl="0">
              <a:buNone/>
            </a:pPr>
            <a:r>
              <a:rPr lang="en-US" sz="2600" dirty="0"/>
              <a:t>Scrub typhus (R. </a:t>
            </a:r>
            <a:r>
              <a:rPr lang="en-US" sz="2600" dirty="0" err="1"/>
              <a:t>tsutsugamushi</a:t>
            </a:r>
            <a:r>
              <a:rPr lang="en-US" sz="2600" dirty="0"/>
              <a:t>)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31191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Fungi</a:t>
            </a:r>
          </a:p>
          <a:p>
            <a:pPr algn="l" rtl="0">
              <a:buNone/>
            </a:pPr>
            <a:r>
              <a:rPr lang="en-US" dirty="0" err="1" smtClean="0"/>
              <a:t>Cryptococcosis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Histoplasmosis</a:t>
            </a:r>
            <a:r>
              <a:rPr lang="en-US" dirty="0" smtClean="0"/>
              <a:t>, </a:t>
            </a:r>
            <a:r>
              <a:rPr lang="en-US" dirty="0" err="1"/>
              <a:t>Aspergillosis</a:t>
            </a:r>
            <a:r>
              <a:rPr lang="en-US" dirty="0"/>
              <a:t> </a:t>
            </a:r>
            <a:r>
              <a:rPr lang="en-US" dirty="0" smtClean="0"/>
              <a:t>,</a:t>
            </a:r>
          </a:p>
          <a:p>
            <a:pPr algn="l" rtl="0">
              <a:buNone/>
            </a:pPr>
            <a:r>
              <a:rPr lang="en-US" dirty="0" err="1" smtClean="0"/>
              <a:t>Candidiasis</a:t>
            </a:r>
            <a:r>
              <a:rPr lang="en-US" dirty="0" smtClean="0"/>
              <a:t>, </a:t>
            </a:r>
            <a:r>
              <a:rPr lang="en-US" dirty="0" err="1"/>
              <a:t>Blastomycosis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/>
              <a:t>Indirect effect of </a:t>
            </a:r>
            <a:r>
              <a:rPr lang="en-US" dirty="0" smtClean="0"/>
              <a:t>infection</a:t>
            </a:r>
          </a:p>
          <a:p>
            <a:pPr algn="l" rtl="0">
              <a:buNone/>
            </a:pPr>
            <a:r>
              <a:rPr lang="en-US" dirty="0" smtClean="0"/>
              <a:t>Toxin-mediated</a:t>
            </a:r>
          </a:p>
          <a:p>
            <a:pPr algn="l" rtl="0">
              <a:buNone/>
            </a:pPr>
            <a:r>
              <a:rPr lang="en-US" dirty="0"/>
              <a:t>(tetanus, diphtheria, </a:t>
            </a:r>
            <a:r>
              <a:rPr lang="en-US" dirty="0" err="1"/>
              <a:t>shigella</a:t>
            </a:r>
            <a:r>
              <a:rPr lang="en-US" dirty="0"/>
              <a:t>)</a:t>
            </a:r>
          </a:p>
          <a:p>
            <a:pPr algn="l" rtl="0">
              <a:buNone/>
            </a:pPr>
            <a:r>
              <a:rPr lang="en-US" dirty="0" smtClean="0"/>
              <a:t>Immune-mediated</a:t>
            </a:r>
          </a:p>
          <a:p>
            <a:pPr algn="l" rtl="0">
              <a:buNone/>
            </a:pPr>
            <a:r>
              <a:rPr lang="en-US" dirty="0"/>
              <a:t>(GBS, acute disseminated encephalomyelitis)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Vascular diseases:</a:t>
            </a:r>
          </a:p>
          <a:p>
            <a:pPr algn="l" rtl="0"/>
            <a:r>
              <a:rPr lang="en-US" dirty="0" smtClean="0"/>
              <a:t>Ischemia/infarct</a:t>
            </a:r>
            <a:endParaRPr lang="en-US" dirty="0"/>
          </a:p>
          <a:p>
            <a:pPr algn="l" rtl="0"/>
            <a:r>
              <a:rPr lang="en-US" dirty="0"/>
              <a:t>Subarachnoid/subdural/</a:t>
            </a:r>
            <a:r>
              <a:rPr lang="en-US" dirty="0" err="1"/>
              <a:t>extradural</a:t>
            </a:r>
            <a:r>
              <a:rPr lang="en-US" dirty="0"/>
              <a:t>/</a:t>
            </a:r>
            <a:r>
              <a:rPr lang="en-US" dirty="0" err="1"/>
              <a:t>intracerebral</a:t>
            </a:r>
            <a:r>
              <a:rPr lang="en-US" dirty="0"/>
              <a:t> hemorrhage</a:t>
            </a:r>
          </a:p>
          <a:p>
            <a:pPr algn="l" rtl="0">
              <a:buNone/>
            </a:pPr>
            <a:r>
              <a:rPr lang="en-US" dirty="0" smtClean="0"/>
              <a:t>Metabolic:</a:t>
            </a:r>
          </a:p>
          <a:p>
            <a:pPr algn="l" rtl="0">
              <a:buNone/>
            </a:pPr>
            <a:r>
              <a:rPr lang="en-US" dirty="0" smtClean="0"/>
              <a:t>Hypoglycemia, diabetic </a:t>
            </a:r>
            <a:r>
              <a:rPr lang="en-US" dirty="0" err="1" smtClean="0"/>
              <a:t>ketoacidosis</a:t>
            </a:r>
            <a:r>
              <a:rPr lang="en-US" dirty="0" smtClean="0"/>
              <a:t>, hepatic encephalopathy, uremia, </a:t>
            </a:r>
            <a:r>
              <a:rPr lang="en-US" dirty="0" err="1" smtClean="0"/>
              <a:t>hyponatremia</a:t>
            </a:r>
            <a:r>
              <a:rPr lang="en-US" dirty="0" smtClean="0"/>
              <a:t>, hypo-/hyperthyroidism, Addison’s disease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95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246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Neurological diseases in tropics</vt:lpstr>
      <vt:lpstr>Causes of neurological diseases in tropics: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Neurological diseases in tropics</dc:title>
  <dc:creator>aboatta</dc:creator>
  <cp:lastModifiedBy>aboatta</cp:lastModifiedBy>
  <cp:revision>11</cp:revision>
  <dcterms:created xsi:type="dcterms:W3CDTF">2016-12-01T19:46:18Z</dcterms:created>
  <dcterms:modified xsi:type="dcterms:W3CDTF">2016-12-04T17:11:26Z</dcterms:modified>
</cp:coreProperties>
</file>